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9" r:id="rId3"/>
    <p:sldId id="303" r:id="rId4"/>
    <p:sldId id="300" r:id="rId5"/>
    <p:sldId id="276" r:id="rId6"/>
    <p:sldId id="301" r:id="rId7"/>
    <p:sldId id="302" r:id="rId8"/>
    <p:sldId id="305" r:id="rId9"/>
    <p:sldId id="306" r:id="rId10"/>
    <p:sldId id="304" r:id="rId11"/>
  </p:sldIdLst>
  <p:sldSz cx="9144000" cy="6858000" type="screen4x3"/>
  <p:notesSz cx="6858000" cy="9144000"/>
  <p:embeddedFontLst>
    <p:embeddedFont>
      <p:font typeface="MingLiU_HKSCS" panose="02020500000000000000" pitchFamily="18" charset="-12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light" panose="00000400000000000000" pitchFamily="2" charset="0"/>
      <p:regular r:id="rId19"/>
      <p:italic r:id="rId20"/>
    </p:embeddedFont>
    <p:embeddedFont>
      <p:font typeface="Montserrat light" panose="00000400000000000000" pitchFamily="2" charset="0"/>
      <p:regular r:id="rId19"/>
      <p:italic r:id="rId20"/>
    </p:embeddedFont>
    <p:embeddedFont>
      <p:font typeface="Montserrat Medium" panose="00000600000000000000" pitchFamily="2" charset="0"/>
      <p:regular r:id="rId21"/>
      <p:italic r:id="rId22"/>
    </p:embeddedFont>
    <p:embeddedFont>
      <p:font typeface="Montserrat SemiBold" panose="000007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1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291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77">
          <p15:clr>
            <a:srgbClr val="A4A3A4"/>
          </p15:clr>
        </p15:guide>
        <p15:guide id="6" orient="horz" pos="1179">
          <p15:clr>
            <a:srgbClr val="A4A3A4"/>
          </p15:clr>
        </p15:guide>
        <p15:guide id="7" pos="2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7F7F7F"/>
    <a:srgbClr val="464747"/>
    <a:srgbClr val="1B6FB9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8" autoAdjust="0"/>
    <p:restoredTop sz="96287"/>
  </p:normalViewPr>
  <p:slideViewPr>
    <p:cSldViewPr snapToGrid="0" snapToObjects="1" showGuides="1">
      <p:cViewPr>
        <p:scale>
          <a:sx n="84" d="100"/>
          <a:sy n="84" d="100"/>
        </p:scale>
        <p:origin x="1419" y="36"/>
      </p:cViewPr>
      <p:guideLst>
        <p:guide orient="horz" pos="3181"/>
        <p:guide pos="4082"/>
        <p:guide orient="horz" pos="1291"/>
        <p:guide pos="576"/>
        <p:guide orient="horz" pos="3177"/>
        <p:guide orient="horz" pos="1179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364DC1C-20BD-424D-A7DB-0E813497E5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64DFA6-62DD-5749-8176-BA7B66FA3C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04/06/2025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DCB9F3-D544-C74D-A43F-13E11FA29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00BFE-155B-A44C-ADA6-94E520E5C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‹N°›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247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pPr/>
              <a:t>04/06/2025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pPr/>
              <a:t>‹N°›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390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9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01D5BC6-AEC1-464E-B7E1-2D45FC8DA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5"/>
          <a:stretch/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>
            <a:extLst>
              <a:ext uri="{FF2B5EF4-FFF2-40B4-BE49-F238E27FC236}">
                <a16:creationId xmlns:a16="http://schemas.microsoft.com/office/drawing/2014/main" id="{CCCED744-D8E7-A04D-845A-7418FE0D334C}"/>
              </a:ext>
            </a:extLst>
          </p:cNvPr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72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16079219-2EDC-73EC-67FB-6B31647D73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312D3C3-6729-03B8-31BA-AF0B634F3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41F5020A-CD70-6D1F-B43F-0EC1C1C9BD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B97BB76-02C9-1573-70C9-D7D9229B6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78101FF6-D40B-8830-4F50-1C1691C5DF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A6D02B75-3FB5-C54C-AA0F-6AB0B51EC8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B0CD0E9F-22EA-3766-FF1D-9ADEEC331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AFF67DE6-B0AD-548A-A68D-1827B4E229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B921DA29-5CE4-D119-632C-ED6612541F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03809904-3C16-0CF1-5352-5ADD11463F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65B822BF-F9BC-E282-D473-0787F075BE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2F7E5DD6-361F-273D-BD6D-AA1752E7C9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337388A5-B5C7-1C2A-9AF8-4D21E0F1B1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B09661A8-2D06-17BA-A4F5-58BAF2B300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A3FDC5C4-484E-C730-524C-E07A5D3031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8E73DC5A-B8D0-CF63-530B-BDDE426446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37A4BD5-C477-D9BE-9FEA-B498D4623B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A8B3E351-AB7C-7396-CE39-B2A588489A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01781717-B29D-B3FD-8531-6CDEC3D6ED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D2F9F204-F2BA-78E6-2B38-0A6E422979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5867B5F8-7A8F-8C23-7EEF-CEA1394FF7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3A73063D-FB2D-0417-541C-43C242E90D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7ED7186F-4F4A-09AD-BA96-4469379690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74CE0B92-8388-58BE-E479-6C8E47E2AE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>
            <a:extLst>
              <a:ext uri="{FF2B5EF4-FFF2-40B4-BE49-F238E27FC236}">
                <a16:creationId xmlns:a16="http://schemas.microsoft.com/office/drawing/2014/main" id="{036280CF-47C0-40C9-CD34-6A52C840EFB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>
            <a:extLst>
              <a:ext uri="{FF2B5EF4-FFF2-40B4-BE49-F238E27FC236}">
                <a16:creationId xmlns:a16="http://schemas.microsoft.com/office/drawing/2014/main" id="{26B08A67-6B06-F0DF-6439-DE30D0DD76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>
            <a:extLst>
              <a:ext uri="{FF2B5EF4-FFF2-40B4-BE49-F238E27FC236}">
                <a16:creationId xmlns:a16="http://schemas.microsoft.com/office/drawing/2014/main" id="{00E5C518-C294-FFD9-3533-7F9F12A028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>
            <a:extLst>
              <a:ext uri="{FF2B5EF4-FFF2-40B4-BE49-F238E27FC236}">
                <a16:creationId xmlns:a16="http://schemas.microsoft.com/office/drawing/2014/main" id="{9DE9EB67-0F0D-5DB5-59CA-6FF2A2E08D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83E59965-6DB9-2BBD-57C3-8E85E530070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886FB946-FBB8-2DD7-1B64-2F42B75519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9FE96E4A-A780-B98D-A6FD-7387998307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>
            <a:extLst>
              <a:ext uri="{FF2B5EF4-FFF2-40B4-BE49-F238E27FC236}">
                <a16:creationId xmlns:a16="http://schemas.microsoft.com/office/drawing/2014/main" id="{2175FC2F-B3EB-64B1-FF9B-20A83C281E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>
            <a:extLst>
              <a:ext uri="{FF2B5EF4-FFF2-40B4-BE49-F238E27FC236}">
                <a16:creationId xmlns:a16="http://schemas.microsoft.com/office/drawing/2014/main" id="{B46D9C74-C413-9110-B304-8E2B239479F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5B39639E-D299-ED6C-6D5C-5246185D8BF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>
            <a:extLst>
              <a:ext uri="{FF2B5EF4-FFF2-40B4-BE49-F238E27FC236}">
                <a16:creationId xmlns:a16="http://schemas.microsoft.com/office/drawing/2014/main" id="{0FB971DD-AC4B-0272-7310-232998B3DA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>
            <a:extLst>
              <a:ext uri="{FF2B5EF4-FFF2-40B4-BE49-F238E27FC236}">
                <a16:creationId xmlns:a16="http://schemas.microsoft.com/office/drawing/2014/main" id="{AACF3BE3-B9CE-1608-D1A9-7188BA0877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>
            <a:extLst>
              <a:ext uri="{FF2B5EF4-FFF2-40B4-BE49-F238E27FC236}">
                <a16:creationId xmlns:a16="http://schemas.microsoft.com/office/drawing/2014/main" id="{A1BD290A-6CF0-B696-E1CB-451884C7487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>
            <a:extLst>
              <a:ext uri="{FF2B5EF4-FFF2-40B4-BE49-F238E27FC236}">
                <a16:creationId xmlns:a16="http://schemas.microsoft.com/office/drawing/2014/main" id="{89A9E1DA-1D6B-4C4E-D2F1-CD53AB86BB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>
            <a:extLst>
              <a:ext uri="{FF2B5EF4-FFF2-40B4-BE49-F238E27FC236}">
                <a16:creationId xmlns:a16="http://schemas.microsoft.com/office/drawing/2014/main" id="{1051D6B5-0690-1043-FDFF-6AB93409F01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>
            <a:extLst>
              <a:ext uri="{FF2B5EF4-FFF2-40B4-BE49-F238E27FC236}">
                <a16:creationId xmlns:a16="http://schemas.microsoft.com/office/drawing/2014/main" id="{05E3D70E-3E7E-942B-B570-41D13BDA625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>
            <a:extLst>
              <a:ext uri="{FF2B5EF4-FFF2-40B4-BE49-F238E27FC236}">
                <a16:creationId xmlns:a16="http://schemas.microsoft.com/office/drawing/2014/main" id="{938321B2-9D3B-BFD1-4E19-44E04B1DB4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A64E185-B6F7-7BFE-49B0-34BA952B333C}"/>
              </a:ext>
            </a:extLst>
          </p:cNvPr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12122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9298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84299591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33241129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8766625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dgm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2641952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>
            <a:extLst>
              <a:ext uri="{FF2B5EF4-FFF2-40B4-BE49-F238E27FC236}">
                <a16:creationId xmlns:a16="http://schemas.microsoft.com/office/drawing/2014/main" id="{CDB74EE5-1460-B519-A138-A4DC54D5C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>
            <a:extLst>
              <a:ext uri="{FF2B5EF4-FFF2-40B4-BE49-F238E27FC236}">
                <a16:creationId xmlns:a16="http://schemas.microsoft.com/office/drawing/2014/main" id="{C24A67AE-7411-D3E2-830A-E0A5CE4B95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>
            <a:extLst>
              <a:ext uri="{FF2B5EF4-FFF2-40B4-BE49-F238E27FC236}">
                <a16:creationId xmlns:a16="http://schemas.microsoft.com/office/drawing/2014/main" id="{F47B7709-92C2-6750-AFD2-D3B2AFE5D2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77646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4030B82A-18BB-4AC2-9C44-5AFCF6B4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2EE4532-D0F4-E0FD-705D-36A908197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E8BE0D1F-8A9E-DE86-EEC5-7F552A3246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D33DBBE-EE46-C89B-9EA8-C5913E99E4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6D63AF17-CAD2-0E12-1430-8BB48185C2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73EA43CE-C2D2-7BAF-FC30-2069C20C5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1F91B920-FA53-83B7-9A01-1B11213FB8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ED899677-17BD-098C-BDB4-8F30B203B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9D6B438F-7E60-7907-7D4A-AC3F42E779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046837B-7B82-ED7E-B925-5B8BA5A60B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55235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23C7D76-A73D-7941-BB09-F262CE56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04/06/2025</a:t>
            </a:fld>
            <a:endParaRPr lang="es-E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52A67B-78C8-5140-A51B-E731F673D14D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 txBox="1">
            <a:spLocks/>
          </p:cNvSpPr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930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>
            <a:extLst>
              <a:ext uri="{FF2B5EF4-FFF2-40B4-BE49-F238E27FC236}">
                <a16:creationId xmlns:a16="http://schemas.microsoft.com/office/drawing/2014/main" id="{E2997428-967C-BF30-D27C-5728FBB88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05806B-9197-6417-E43F-49C109C05D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4402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794090E6-3F4F-A8C6-CB69-E04F82EBD8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D52AA0B9-D2FE-7DF3-F8D0-0A8134184EF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A858C0E-7F72-9050-37AB-F1D2489E8B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66967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67037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4836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E067E1CE-05F3-3CBB-CFD4-BD8C78B7DD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0115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0975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‹N°›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4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04/06/2025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pPr/>
              <a:t>‹N°›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BCAC4A-F576-8F4D-99CA-7F7FAF783745}"/>
              </a:ext>
            </a:extLst>
          </p:cNvPr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>
            <a:extLst>
              <a:ext uri="{FF2B5EF4-FFF2-40B4-BE49-F238E27FC236}">
                <a16:creationId xmlns:a16="http://schemas.microsoft.com/office/drawing/2014/main" id="{6C6BEB64-9553-A447-869C-0BA443BB3D5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D6C5E205-1DC3-9D3E-4823-F957C62622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72" r:id="rId16"/>
    <p:sldLayoutId id="2147483766" r:id="rId17"/>
    <p:sldLayoutId id="2147483767" r:id="rId18"/>
    <p:sldLayoutId id="2147483768" r:id="rId19"/>
    <p:sldLayoutId id="2147483771" r:id="rId20"/>
    <p:sldLayoutId id="2147483769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08689C1-C493-D847-880A-551DD1F46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" b="1" dirty="0"/>
              <a:t>El problema de balanceo de líneas de montaje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1A5177-7ADF-6A4A-8F2C-3C7A5F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06" y="1880819"/>
            <a:ext cx="5495987" cy="1325563"/>
          </a:xfrm>
        </p:spPr>
        <p:txBody>
          <a:bodyPr>
            <a:normAutofit/>
          </a:bodyPr>
          <a:lstStyle/>
          <a:p>
            <a:r>
              <a:rPr lang="es-ES" dirty="0"/>
              <a:t>Programación evolutiva</a:t>
            </a:r>
          </a:p>
        </p:txBody>
      </p:sp>
    </p:spTree>
    <p:extLst>
      <p:ext uri="{BB962C8B-B14F-4D97-AF65-F5344CB8AC3E}">
        <p14:creationId xmlns:p14="http://schemas.microsoft.com/office/powerpoint/2010/main" val="232361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EDF96-0D9C-EF9E-C6C8-341E372FB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CDE416-9F0F-1568-58B4-81D922DA28B3}"/>
              </a:ext>
            </a:extLst>
          </p:cNvPr>
          <p:cNvSpPr/>
          <p:nvPr/>
        </p:nvSpPr>
        <p:spPr>
          <a:xfrm>
            <a:off x="494117" y="2868149"/>
            <a:ext cx="8161446" cy="2428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E53D89-8270-C82C-5134-05BDF31604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3327" y="1564285"/>
            <a:ext cx="8127369" cy="37046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Soluciones calculadas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exactas o muy cerca a la solución exacta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(&lt;5% de error relativo en tiempo de ciclo)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Proporción del espacio de búsqueda explorada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 extremadamente pequeña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: entre 1 y 10</a:t>
            </a:r>
            <a:r>
              <a:rPr lang="es-ES" baseline="30000" dirty="0">
                <a:solidFill>
                  <a:schemeClr val="bg1">
                    <a:lumMod val="10000"/>
                  </a:schemeClr>
                </a:solidFill>
              </a:rPr>
              <a:t>-9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% </a:t>
            </a:r>
          </a:p>
          <a:p>
            <a:endParaRPr lang="es-ES" baseline="30000" dirty="0">
              <a:solidFill>
                <a:schemeClr val="bg1">
                  <a:lumMod val="10000"/>
                </a:schemeClr>
              </a:solidFill>
            </a:endParaRPr>
          </a:p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¿Qué hemos aprendido con ese proyecto?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cómo resolver un </a:t>
            </a: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problema de optimización programando desde </a:t>
            </a:r>
            <a:r>
              <a:rPr lang="es-ES" sz="1400" b="1" dirty="0" err="1">
                <a:solidFill>
                  <a:schemeClr val="bg1">
                    <a:lumMod val="10000"/>
                  </a:schemeClr>
                </a:solidFill>
              </a:rPr>
              <a:t>zero</a:t>
            </a: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mecanismos inspirados en la evolución de las especies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identificar aspectos clave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para mejorar su eficacia : equilibrio diversidad/elitismo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aprovechar al máximo la información relativas a las restricciones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 para poder modelizarlo de una manera mas sencilla (el orden topológico, la uniformidad de las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poblaciones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iniciales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es-ES" sz="1400" baseline="30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i="1" dirty="0">
                <a:solidFill>
                  <a:schemeClr val="bg2">
                    <a:lumMod val="10000"/>
                  </a:schemeClr>
                </a:solidFill>
              </a:rPr>
              <a:t>	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A165CF5-7EBA-99EF-6395-EC34D0AB1D0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51603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fr-FR" sz="1400" b="0" dirty="0"/>
              <a:t>RESULTADOS Y </a:t>
            </a:r>
            <a:r>
              <a:rPr lang="fr-FR" sz="1400" b="0" dirty="0" err="1"/>
              <a:t>CONCLUSIóN</a:t>
            </a:r>
            <a:endParaRPr lang="fr-FR" sz="1400" dirty="0"/>
          </a:p>
          <a:p>
            <a:pPr algn="just"/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5319397-F3C9-BF33-AAE1-1950DA73019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97576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5009323" y="2404690"/>
            <a:ext cx="3566728" cy="498598"/>
          </a:xfrm>
        </p:spPr>
        <p:txBody>
          <a:bodyPr/>
          <a:lstStyle/>
          <a:p>
            <a:r>
              <a:rPr lang="es-ES" sz="1800" b="0" dirty="0"/>
              <a:t>Generación de una población inicial</a:t>
            </a:r>
            <a:endParaRPr lang="es-ES" sz="18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>
          <a:xfrm>
            <a:off x="1039538" y="3545950"/>
            <a:ext cx="3305800" cy="498598"/>
          </a:xfrm>
        </p:spPr>
        <p:txBody>
          <a:bodyPr/>
          <a:lstStyle/>
          <a:p>
            <a:r>
              <a:rPr lang="es-ES" sz="1800" dirty="0"/>
              <a:t>DATOS DEL ALGORITMO </a:t>
            </a:r>
            <a:r>
              <a:rPr lang="es-ES" sz="1800" dirty="0" err="1"/>
              <a:t>genÉTICO</a:t>
            </a:r>
            <a:endParaRPr lang="es-ES" sz="1800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>
          <a:xfrm>
            <a:off x="1141251" y="4628399"/>
            <a:ext cx="2987748" cy="498598"/>
          </a:xfrm>
        </p:spPr>
        <p:txBody>
          <a:bodyPr/>
          <a:lstStyle/>
          <a:p>
            <a:r>
              <a:rPr lang="fr-FR" sz="1800" b="0" dirty="0" err="1"/>
              <a:t>Función</a:t>
            </a:r>
            <a:r>
              <a:rPr lang="fr-FR" sz="1800" b="0" dirty="0"/>
              <a:t> de </a:t>
            </a:r>
            <a:r>
              <a:rPr lang="fr-FR" sz="1800" b="0" dirty="0" err="1"/>
              <a:t>evaluación</a:t>
            </a:r>
            <a:endParaRPr lang="es-ES" sz="180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>
          <a:xfrm>
            <a:off x="652590" y="2353102"/>
            <a:ext cx="773899" cy="614469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>
          <a:xfrm>
            <a:off x="611009" y="3545950"/>
            <a:ext cx="773899" cy="614469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>
          <a:xfrm>
            <a:off x="652589" y="4628399"/>
            <a:ext cx="773899" cy="614469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3.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3ECD3A4E-D493-109E-82BB-F38833B9403B}"/>
              </a:ext>
            </a:extLst>
          </p:cNvPr>
          <p:cNvSpPr txBox="1">
            <a:spLocks/>
          </p:cNvSpPr>
          <p:nvPr/>
        </p:nvSpPr>
        <p:spPr>
          <a:xfrm>
            <a:off x="997958" y="2362466"/>
            <a:ext cx="310341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Panteamiento</a:t>
            </a:r>
            <a:r>
              <a:rPr lang="fr-FR" sz="1800" dirty="0"/>
              <a:t> </a:t>
            </a:r>
            <a:r>
              <a:rPr lang="fr-FR" sz="1800" dirty="0" err="1"/>
              <a:t>del</a:t>
            </a:r>
            <a:r>
              <a:rPr lang="fr-FR" sz="1800" dirty="0"/>
              <a:t> </a:t>
            </a:r>
            <a:r>
              <a:rPr lang="fr-FR" sz="1800" dirty="0" err="1"/>
              <a:t>problema</a:t>
            </a:r>
            <a:r>
              <a:rPr lang="fr-FR" sz="1800" dirty="0"/>
              <a:t> SALPB-2</a:t>
            </a:r>
          </a:p>
        </p:txBody>
      </p:sp>
      <p:sp>
        <p:nvSpPr>
          <p:cNvPr id="36" name="Marcador de texto 1">
            <a:extLst>
              <a:ext uri="{FF2B5EF4-FFF2-40B4-BE49-F238E27FC236}">
                <a16:creationId xmlns:a16="http://schemas.microsoft.com/office/drawing/2014/main" id="{6F63CF4E-7A02-C919-EC60-F9571A458B4A}"/>
              </a:ext>
            </a:extLst>
          </p:cNvPr>
          <p:cNvSpPr txBox="1">
            <a:spLocks/>
          </p:cNvSpPr>
          <p:nvPr/>
        </p:nvSpPr>
        <p:spPr>
          <a:xfrm>
            <a:off x="4498166" y="2346755"/>
            <a:ext cx="773899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CA1E5209-D2C2-73E8-D589-8F64D6D34668}"/>
              </a:ext>
            </a:extLst>
          </p:cNvPr>
          <p:cNvSpPr txBox="1">
            <a:spLocks/>
          </p:cNvSpPr>
          <p:nvPr/>
        </p:nvSpPr>
        <p:spPr>
          <a:xfrm>
            <a:off x="5009323" y="4623758"/>
            <a:ext cx="3566728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0" dirty="0"/>
              <a:t>RESULTADOS Y </a:t>
            </a:r>
            <a:r>
              <a:rPr lang="fr-FR" sz="1800" b="0" dirty="0" err="1"/>
              <a:t>CONCLUSIóN</a:t>
            </a:r>
            <a:endParaRPr lang="fr-FR" sz="1800" dirty="0"/>
          </a:p>
        </p:txBody>
      </p:sp>
      <p:sp>
        <p:nvSpPr>
          <p:cNvPr id="38" name="Marcador de texto 1">
            <a:extLst>
              <a:ext uri="{FF2B5EF4-FFF2-40B4-BE49-F238E27FC236}">
                <a16:creationId xmlns:a16="http://schemas.microsoft.com/office/drawing/2014/main" id="{6E034D81-FAE4-187E-BBF4-23FC3AF32893}"/>
              </a:ext>
            </a:extLst>
          </p:cNvPr>
          <p:cNvSpPr txBox="1">
            <a:spLocks/>
          </p:cNvSpPr>
          <p:nvPr/>
        </p:nvSpPr>
        <p:spPr>
          <a:xfrm>
            <a:off x="4572000" y="3524896"/>
            <a:ext cx="773899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5.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id="{493D33B1-D2B5-24B6-D396-96EAA3E38C41}"/>
              </a:ext>
            </a:extLst>
          </p:cNvPr>
          <p:cNvSpPr txBox="1">
            <a:spLocks/>
          </p:cNvSpPr>
          <p:nvPr/>
        </p:nvSpPr>
        <p:spPr>
          <a:xfrm>
            <a:off x="4966263" y="3514224"/>
            <a:ext cx="356672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0" dirty="0" err="1"/>
              <a:t>Selección</a:t>
            </a:r>
            <a:r>
              <a:rPr lang="fr-FR" sz="1800" b="0" dirty="0"/>
              <a:t>, </a:t>
            </a:r>
            <a:r>
              <a:rPr lang="fr-FR" sz="1800" b="0" dirty="0" err="1"/>
              <a:t>recombinación</a:t>
            </a:r>
            <a:r>
              <a:rPr lang="fr-FR" sz="1800" b="0" dirty="0"/>
              <a:t> y </a:t>
            </a:r>
            <a:r>
              <a:rPr lang="fr-FR" sz="1800" b="0" dirty="0" err="1"/>
              <a:t>reproducción</a:t>
            </a:r>
            <a:endParaRPr lang="fr-FR" sz="1800" dirty="0"/>
          </a:p>
        </p:txBody>
      </p:sp>
      <p:sp>
        <p:nvSpPr>
          <p:cNvPr id="40" name="Marcador de texto 1">
            <a:extLst>
              <a:ext uri="{FF2B5EF4-FFF2-40B4-BE49-F238E27FC236}">
                <a16:creationId xmlns:a16="http://schemas.microsoft.com/office/drawing/2014/main" id="{0900525A-C4E4-4104-0A4C-9D9AFCCB378B}"/>
              </a:ext>
            </a:extLst>
          </p:cNvPr>
          <p:cNvSpPr txBox="1">
            <a:spLocks/>
          </p:cNvSpPr>
          <p:nvPr/>
        </p:nvSpPr>
        <p:spPr>
          <a:xfrm>
            <a:off x="4579313" y="4628399"/>
            <a:ext cx="773899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41188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6E53-C2D0-5249-5578-DC524991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4DCBD29-7AA2-34FE-B0CF-2C7A7D4E426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918" y="1476773"/>
            <a:ext cx="8184164" cy="1852815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b="1" i="1" dirty="0">
                <a:solidFill>
                  <a:schemeClr val="bg2">
                    <a:lumMod val="10000"/>
                  </a:schemeClr>
                </a:solidFill>
              </a:rPr>
              <a:t>n </a:t>
            </a:r>
            <a:r>
              <a:rPr lang="es-ES" sz="1800" b="1" dirty="0">
                <a:solidFill>
                  <a:schemeClr val="bg2">
                    <a:lumMod val="10000"/>
                  </a:schemeClr>
                </a:solidFill>
              </a:rPr>
              <a:t>tareas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con su tiempo de procesamiento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>
                    <a:lumMod val="10000"/>
                  </a:schemeClr>
                </a:solidFill>
              </a:rPr>
              <a:t>Una lista de </a:t>
            </a:r>
            <a:r>
              <a:rPr lang="fr-FR" sz="1800" b="1" dirty="0" err="1">
                <a:solidFill>
                  <a:schemeClr val="bg2">
                    <a:lumMod val="10000"/>
                  </a:schemeClr>
                </a:solidFill>
              </a:rPr>
              <a:t>relaciones</a:t>
            </a:r>
            <a:r>
              <a:rPr lang="fr-FR" sz="1800" b="1" dirty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fr-FR" sz="1800" b="1" dirty="0" err="1">
                <a:solidFill>
                  <a:schemeClr val="bg2">
                    <a:lumMod val="10000"/>
                  </a:schemeClr>
                </a:solidFill>
              </a:rPr>
              <a:t>precedencia</a:t>
            </a:r>
            <a:r>
              <a:rPr lang="fr-FR" sz="1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1800" dirty="0">
                <a:solidFill>
                  <a:schemeClr val="bg2">
                    <a:lumMod val="10000"/>
                  </a:schemeClr>
                </a:solidFill>
              </a:rPr>
              <a:t>entre </a:t>
            </a:r>
            <a:r>
              <a:rPr lang="fr-FR" sz="1800" dirty="0" err="1">
                <a:solidFill>
                  <a:schemeClr val="bg2">
                    <a:lumMod val="10000"/>
                  </a:schemeClr>
                </a:solidFill>
              </a:rPr>
              <a:t>ellas</a:t>
            </a:r>
            <a:endParaRPr lang="es-ES" sz="18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Asignar las tareas a </a:t>
            </a:r>
            <a:r>
              <a:rPr lang="es-ES" sz="1800" b="1" i="1" dirty="0">
                <a:solidFill>
                  <a:schemeClr val="bg2">
                    <a:lumMod val="10000"/>
                  </a:schemeClr>
                </a:solidFill>
              </a:rPr>
              <a:t>m </a:t>
            </a:r>
            <a:r>
              <a:rPr lang="es-ES" sz="1800" b="1" dirty="0">
                <a:solidFill>
                  <a:schemeClr val="bg2">
                    <a:lumMod val="10000"/>
                  </a:schemeClr>
                </a:solidFill>
              </a:rPr>
              <a:t>estaciones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para </a:t>
            </a:r>
            <a:r>
              <a:rPr lang="es-ES" sz="1800" b="1" dirty="0">
                <a:solidFill>
                  <a:schemeClr val="bg2">
                    <a:lumMod val="10000"/>
                  </a:schemeClr>
                </a:solidFill>
              </a:rPr>
              <a:t>minimizar el tiempo de ciclo c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 : </a:t>
            </a:r>
            <a:r>
              <a:rPr lang="fr-FR" sz="1800" dirty="0" err="1">
                <a:solidFill>
                  <a:schemeClr val="bg2">
                    <a:lumMod val="10000"/>
                  </a:schemeClr>
                </a:solidFill>
              </a:rPr>
              <a:t>tiempo</a:t>
            </a:r>
            <a:r>
              <a:rPr lang="fr-FR" sz="1800" dirty="0">
                <a:solidFill>
                  <a:schemeClr val="bg2">
                    <a:lumMod val="10000"/>
                  </a:schemeClr>
                </a:solidFill>
              </a:rPr>
              <a:t> total </a:t>
            </a:r>
            <a:r>
              <a:rPr lang="fr-FR" sz="1800" dirty="0" err="1">
                <a:solidFill>
                  <a:schemeClr val="bg2">
                    <a:lumMod val="10000"/>
                  </a:schemeClr>
                </a:solidFill>
              </a:rPr>
              <a:t>más</a:t>
            </a:r>
            <a:r>
              <a:rPr lang="fr-FR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largo asignado a una estación</a:t>
            </a:r>
          </a:p>
          <a:p>
            <a:pPr algn="just"/>
            <a:endParaRPr lang="es-E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C6025AB-232D-323A-394D-CAF5886185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19389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1. PLANTEAMIENTO DEL PROBLEMA SALPB-2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0CD450C-4837-0439-3BAA-EA389EBCA04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  <p:sp>
        <p:nvSpPr>
          <p:cNvPr id="14" name="Marcador de texto 1">
            <a:extLst>
              <a:ext uri="{FF2B5EF4-FFF2-40B4-BE49-F238E27FC236}">
                <a16:creationId xmlns:a16="http://schemas.microsoft.com/office/drawing/2014/main" id="{46463264-BD4A-F94C-ABBA-0887FC448D8D}"/>
              </a:ext>
            </a:extLst>
          </p:cNvPr>
          <p:cNvSpPr txBox="1">
            <a:spLocks/>
          </p:cNvSpPr>
          <p:nvPr/>
        </p:nvSpPr>
        <p:spPr>
          <a:xfrm>
            <a:off x="930162" y="5460221"/>
            <a:ext cx="8552880" cy="5160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400" b="1" dirty="0">
                <a:solidFill>
                  <a:schemeClr val="accent5"/>
                </a:solidFill>
                <a:latin typeface="MingLiU_HKSCS" panose="020B0604030504040204" pitchFamily="18" charset="-120"/>
                <a:ea typeface="MingLiU_HKSCS" panose="020B0604030504040204" pitchFamily="18" charset="-120"/>
              </a:rPr>
              <a:t>n = 10, m = 5, c = 54 + 12 = 66</a:t>
            </a:r>
          </a:p>
          <a:p>
            <a:pPr algn="just"/>
            <a:r>
              <a:rPr lang="es-ES" sz="1400" b="1" dirty="0">
                <a:solidFill>
                  <a:schemeClr val="accent5"/>
                </a:solidFill>
                <a:latin typeface="MingLiU_HKSCS" panose="020B0604030504040204" pitchFamily="18" charset="-120"/>
                <a:ea typeface="MingLiU_HKSCS" panose="020B0604030504040204" pitchFamily="18" charset="-120"/>
              </a:rPr>
              <a:t>Precedencia : 1&lt;2, 2&lt;7, 7&lt;8, 8&lt;9, 9&lt;10, 3&lt;4, 4&lt;5, 1&lt;5, 5&lt;6, 6&lt;8</a:t>
            </a:r>
          </a:p>
        </p:txBody>
      </p:sp>
      <p:pic>
        <p:nvPicPr>
          <p:cNvPr id="16" name="Image 15" descr="Une image contenant cercle, ligne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33906CF1-DBEC-BC5F-CFEF-1A06882C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55" y="3273153"/>
            <a:ext cx="7265425" cy="21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C4DEF-AD88-93C3-4B59-53740628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2C5D17C-26F8-B257-5756-4EC7FCCB44B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759" y="1451674"/>
            <a:ext cx="8380107" cy="4246291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b="1" dirty="0">
                <a:solidFill>
                  <a:schemeClr val="bg1">
                    <a:lumMod val="10000"/>
                  </a:schemeClr>
                </a:solidFill>
              </a:rPr>
              <a:t>Codificación posicional </a:t>
            </a:r>
            <a:r>
              <a:rPr lang="es-ES" sz="1800" dirty="0">
                <a:solidFill>
                  <a:schemeClr val="bg1">
                    <a:lumMod val="10000"/>
                  </a:schemeClr>
                </a:solidFill>
              </a:rPr>
              <a:t>de una solución </a:t>
            </a:r>
            <a:r>
              <a:rPr lang="es-ES" sz="1800" dirty="0">
                <a:solidFill>
                  <a:schemeClr val="accent4"/>
                </a:solidFill>
                <a:latin typeface="MingLiU" panose="020B0604030504040204" pitchFamily="49" charset="-120"/>
                <a:ea typeface="MingLiU" panose="020B0604030504040204" pitchFamily="49" charset="-120"/>
              </a:rPr>
              <a:t>[0,0,1,2,1,2]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" panose="020B0604030504040204" pitchFamily="49" charset="-120"/>
              </a:rPr>
              <a:t>Espacio de búsqueda: </a:t>
            </a:r>
            <a:r>
              <a:rPr lang="es-ES" sz="1800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C(</a:t>
            </a:r>
            <a:r>
              <a:rPr lang="es-ES" sz="1800" dirty="0" err="1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n,m</a:t>
            </a:r>
            <a:r>
              <a:rPr lang="es-ES" sz="1800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Relaciones de precedencia : </a:t>
            </a:r>
            <a:r>
              <a:rPr lang="es-ES" sz="1800" b="1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matriz n x n</a:t>
            </a:r>
          </a:p>
          <a:p>
            <a:pPr algn="just"/>
            <a:endParaRPr lang="es-ES" sz="1800" dirty="0">
              <a:solidFill>
                <a:schemeClr val="bg1">
                  <a:lumMod val="10000"/>
                </a:schemeClr>
              </a:solidFill>
              <a:latin typeface="Montserrat" panose="00000500000000000000" pitchFamily="2" charset="0"/>
              <a:ea typeface="MingLiU_HKSCS" panose="02020500000000000000" pitchFamily="18" charset="-120"/>
            </a:endParaRPr>
          </a:p>
          <a:p>
            <a:pPr algn="just"/>
            <a:endParaRPr lang="es-ES" sz="1800" dirty="0">
              <a:solidFill>
                <a:schemeClr val="bg1">
                  <a:lumMod val="10000"/>
                </a:schemeClr>
              </a:solidFill>
              <a:latin typeface="Montserrat" panose="00000500000000000000" pitchFamily="2" charset="0"/>
              <a:ea typeface="MingLiU_HKSCS" panose="02020500000000000000" pitchFamily="18" charset="-12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800" dirty="0">
              <a:solidFill>
                <a:schemeClr val="bg1">
                  <a:lumMod val="10000"/>
                </a:schemeClr>
              </a:solidFill>
              <a:latin typeface="Montserrat" panose="00000500000000000000" pitchFamily="2" charset="0"/>
              <a:ea typeface="MingLiU_HKSCS" panose="02020500000000000000" pitchFamily="18" charset="-120"/>
            </a:endParaRPr>
          </a:p>
          <a:p>
            <a:pPr algn="just"/>
            <a:endParaRPr lang="es-ES" sz="1800" dirty="0">
              <a:solidFill>
                <a:schemeClr val="bg1">
                  <a:lumMod val="10000"/>
                </a:schemeClr>
              </a:solidFill>
              <a:latin typeface="Montserrat" panose="00000500000000000000" pitchFamily="2" charset="0"/>
              <a:ea typeface="MingLiU_HKSCS" panose="02020500000000000000" pitchFamily="18" charset="-12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Restricciones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>
                    <a:lumMod val="10000"/>
                  </a:schemeClr>
                </a:solidFill>
                <a:latin typeface="Montserrat" panose="00000500000000000000" pitchFamily="2" charset="0"/>
                <a:ea typeface="MingLiU_HKSCS" panose="02020500000000000000" pitchFamily="18" charset="-120"/>
              </a:rPr>
              <a:t>l</a:t>
            </a:r>
            <a:r>
              <a:rPr lang="es-ES" sz="1800" dirty="0">
                <a:solidFill>
                  <a:schemeClr val="bg1">
                    <a:lumMod val="10000"/>
                  </a:schemeClr>
                </a:solidFill>
              </a:rPr>
              <a:t>as tareas precedentes deben asignarse a </a:t>
            </a:r>
            <a:r>
              <a:rPr lang="es-ES" sz="1800" b="1" dirty="0">
                <a:solidFill>
                  <a:schemeClr val="bg1">
                    <a:lumMod val="10000"/>
                  </a:schemeClr>
                </a:solidFill>
              </a:rPr>
              <a:t>una estación igual o anterior a la de la tarea siguiente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>
                    <a:lumMod val="10000"/>
                  </a:schemeClr>
                </a:solidFill>
              </a:rPr>
              <a:t>los m grupos dados, y solo esos, aparecen en la  solución</a:t>
            </a:r>
            <a:endParaRPr lang="es-ES" sz="1800" dirty="0">
              <a:solidFill>
                <a:schemeClr val="bg1">
                  <a:lumMod val="10000"/>
                </a:schemeClr>
              </a:solidFill>
              <a:latin typeface="Montserrat" panose="00000500000000000000" pitchFamily="2" charset="0"/>
              <a:ea typeface="MingLiU" panose="020B0604030504040204" pitchFamily="49" charset="-12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29B53CF-661C-32FE-75DD-4B7DFCA7D88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19389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2. Datos DEL ALGORITMO GENÉTICO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C566723-0775-F7E4-C435-4F79F94C630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7552F-5417-92E7-658D-0D817A0A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" y="2924706"/>
            <a:ext cx="8483511" cy="7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8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>
          <a:xfrm>
            <a:off x="479918" y="2127864"/>
            <a:ext cx="8184164" cy="2884892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800" i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i="1" dirty="0">
                <a:solidFill>
                  <a:schemeClr val="bg2">
                    <a:lumMod val="10000"/>
                  </a:schemeClr>
                </a:solidFill>
              </a:rPr>
              <a:t>Término de tiempo de ciclo: precisamente </a:t>
            </a:r>
            <a:r>
              <a:rPr lang="es-ES" sz="1800" b="1" i="1" dirty="0">
                <a:solidFill>
                  <a:schemeClr val="bg2">
                    <a:lumMod val="10000"/>
                  </a:schemeClr>
                </a:solidFill>
              </a:rPr>
              <a:t>lo que buscamos minimizar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i="1" dirty="0">
                <a:solidFill>
                  <a:schemeClr val="bg2">
                    <a:lumMod val="10000"/>
                  </a:schemeClr>
                </a:solidFill>
              </a:rPr>
              <a:t>Término de dispersión: </a:t>
            </a:r>
            <a:r>
              <a:rPr lang="es-ES" sz="1800" b="1" i="1" dirty="0">
                <a:solidFill>
                  <a:schemeClr val="bg2">
                    <a:lumMod val="10000"/>
                  </a:schemeClr>
                </a:solidFill>
              </a:rPr>
              <a:t>favorecer la diversidad </a:t>
            </a:r>
            <a:r>
              <a:rPr lang="es-ES" sz="1800" i="1" dirty="0">
                <a:solidFill>
                  <a:schemeClr val="bg2">
                    <a:lumMod val="10000"/>
                  </a:schemeClr>
                </a:solidFill>
              </a:rPr>
              <a:t>de individuos válidos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i="1" dirty="0">
                <a:solidFill>
                  <a:schemeClr val="bg2">
                    <a:lumMod val="10000"/>
                  </a:schemeClr>
                </a:solidFill>
              </a:rPr>
              <a:t>Término de penalización: </a:t>
            </a:r>
            <a:r>
              <a:rPr lang="es-ES" sz="1800" b="1" i="1" dirty="0">
                <a:solidFill>
                  <a:schemeClr val="bg2">
                    <a:lumMod val="10000"/>
                  </a:schemeClr>
                </a:solidFill>
              </a:rPr>
              <a:t>discriminar razonablemente </a:t>
            </a:r>
            <a:r>
              <a:rPr lang="es-ES" sz="1800" i="1" dirty="0">
                <a:solidFill>
                  <a:schemeClr val="bg2">
                    <a:lumMod val="10000"/>
                  </a:schemeClr>
                </a:solidFill>
              </a:rPr>
              <a:t>entre individuos válidos e inválidos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800" i="1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s-ES" sz="1800" i="1" dirty="0">
                <a:solidFill>
                  <a:schemeClr val="bg2">
                    <a:lumMod val="10000"/>
                  </a:schemeClr>
                </a:solidFill>
              </a:rPr>
              <a:t>		</a:t>
            </a:r>
            <a:r>
              <a:rPr lang="es-ES" sz="1800" b="1" dirty="0">
                <a:solidFill>
                  <a:schemeClr val="accent3"/>
                </a:solidFill>
              </a:rPr>
              <a:t>Compromiso entre elitismo y diversidad</a:t>
            </a:r>
            <a:endParaRPr lang="es-ES" b="1" dirty="0">
              <a:solidFill>
                <a:schemeClr val="accent3"/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19389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3. Función DE Evaluación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D78B538-8F0C-0785-EDD8-4A264DFE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7" y="1643072"/>
            <a:ext cx="8864588" cy="546917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47E48D31-A69E-B49B-E5C7-310BD262D0DF}"/>
              </a:ext>
            </a:extLst>
          </p:cNvPr>
          <p:cNvSpPr/>
          <p:nvPr/>
        </p:nvSpPr>
        <p:spPr>
          <a:xfrm>
            <a:off x="479918" y="4677665"/>
            <a:ext cx="1744884" cy="3350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84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4AD32-9D73-944B-A12F-45EDBE90A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53429D-5EAC-4363-51C9-66BD8D1091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918" y="1777685"/>
            <a:ext cx="8184164" cy="5479449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Generación completamente aleatoria: muy pocas soluciones válidas</a:t>
            </a:r>
          </a:p>
          <a:p>
            <a:pPr algn="just"/>
            <a:endParaRPr lang="es-ES" sz="18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</a:rPr>
              <a:t>G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eneración basada en un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orden topológico</a:t>
            </a:r>
          </a:p>
          <a:p>
            <a:pPr algn="just"/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	1. Primera tarea:</a:t>
            </a:r>
          </a:p>
          <a:p>
            <a:pPr algn="just"/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pPr algn="just"/>
            <a:r>
              <a:rPr lang="es-ES" sz="1400" i="1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2. Siguientes tareas</a:t>
            </a:r>
            <a:r>
              <a:rPr lang="es-ES" sz="1400" i="1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pPr algn="just"/>
            <a:r>
              <a:rPr lang="es-ES" sz="1400" i="1" dirty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  <a:p>
            <a:pPr algn="just"/>
            <a:endParaRPr lang="es-ES" sz="1400" i="1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sz="1400" i="1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r>
              <a:rPr lang="es-ES" b="1" dirty="0">
                <a:solidFill>
                  <a:srgbClr val="C00000"/>
                </a:solidFill>
              </a:rPr>
              <a:t>Limitación !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Sobrecarga de la estación m = 0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provoca una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convergencia prematura 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del algoritmo</a:t>
            </a:r>
          </a:p>
          <a:p>
            <a:pPr algn="just"/>
            <a:endParaRPr lang="es-ES" sz="1400" i="1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i="1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46F517E-9F64-2D30-8C15-BDE588AC6B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51603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s-ES" sz="1400" b="0" dirty="0">
                <a:solidFill>
                  <a:schemeClr val="bg1">
                    <a:lumMod val="50000"/>
                  </a:schemeClr>
                </a:solidFill>
              </a:rPr>
              <a:t>Generación de una población inicial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73E2C61-191A-E1DF-EB4A-73F8136B6F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90D9BB-67BE-C4B0-8C90-FD12A553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2" y="3460473"/>
            <a:ext cx="2590450" cy="2800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A7EEFE-387E-10C6-D9F7-CC6035B6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0" y="4138613"/>
            <a:ext cx="7654272" cy="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BD09D-B9F5-FA4D-8ADB-6E1E4BFE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346C44D-1215-C1F7-BE72-0D7EA1E03A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918" y="1547246"/>
            <a:ext cx="8184164" cy="467923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Uniformización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de la distribución de estaciones mediante una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Cadena de </a:t>
            </a:r>
            <a:r>
              <a:rPr lang="es-ES" b="1" dirty="0" err="1">
                <a:solidFill>
                  <a:schemeClr val="bg1">
                    <a:lumMod val="10000"/>
                  </a:schemeClr>
                </a:solidFill>
              </a:rPr>
              <a:t>Markov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i="1" dirty="0">
                <a:solidFill>
                  <a:schemeClr val="bg1">
                    <a:lumMod val="10000"/>
                  </a:schemeClr>
                </a:solidFill>
              </a:rPr>
              <a:t>¿Cómo calcular la p fija adecuada para cada grafo?</a:t>
            </a:r>
          </a:p>
          <a:p>
            <a:endParaRPr lang="es-ES" sz="14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 algn="just">
              <a:buAutoNum type="arabicPeriod"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Para cada p∈[0.1,0.5] con paso 0.01, se simulan n cadenas de Márkov y se estima la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frecuencia de ocupación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de cada posición</a:t>
            </a:r>
          </a:p>
          <a:p>
            <a:pPr marL="342900" indent="-342900" algn="just">
              <a:buAutoNum type="arabicPeriod"/>
            </a:pPr>
            <a:r>
              <a:rPr lang="es-ES" dirty="0" err="1">
                <a:solidFill>
                  <a:schemeClr val="bg1">
                    <a:lumMod val="10000"/>
                  </a:schemeClr>
                </a:solidFill>
              </a:rPr>
              <a:t>Elijimos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la p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que minimiza el error cuadrático medio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 respecto a una distribución uniforme</a:t>
            </a:r>
          </a:p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B88E1B8-A1E1-D838-AD82-1135FD45BB9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51603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s-ES" sz="1400" b="0" dirty="0">
                <a:solidFill>
                  <a:schemeClr val="bg1">
                    <a:lumMod val="50000"/>
                  </a:schemeClr>
                </a:solidFill>
              </a:rPr>
              <a:t>Generación de una población inicial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E33B98B-E255-3F46-4604-2120FCF8C6C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FFFC4D-6800-1653-C655-CCE789D9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11" y="2128639"/>
            <a:ext cx="5502562" cy="14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EDF96-0D9C-EF9E-C6C8-341E372FB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E53D89-8270-C82C-5134-05BDF31604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7891" y="1280310"/>
            <a:ext cx="8127369" cy="4171911"/>
          </a:xfrm>
        </p:spPr>
        <p:txBody>
          <a:bodyPr/>
          <a:lstStyle/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SELECCI</a:t>
            </a:r>
            <a:r>
              <a:rPr lang="fr-FR" dirty="0">
                <a:solidFill>
                  <a:schemeClr val="bg1">
                    <a:lumMod val="10000"/>
                  </a:schemeClr>
                </a:solidFill>
              </a:rPr>
              <a:t>ÓN</a:t>
            </a:r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Elitismo : </a:t>
            </a: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se conserva el mejor individuo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tras ordenación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Selección </a:t>
            </a: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por torneo: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se elige un solo individuo </a:t>
            </a: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entre 4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seleccionados al azar</a:t>
            </a:r>
          </a:p>
          <a:p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RECOMBINA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Los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hijos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remplazan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los dos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primeros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tercios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de la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población</a:t>
            </a:r>
            <a:endParaRPr lang="fr-FR" sz="14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El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último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tercio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1">
                    <a:lumMod val="10000"/>
                  </a:schemeClr>
                </a:solidFill>
              </a:rPr>
              <a:t>se </a:t>
            </a:r>
            <a:r>
              <a:rPr lang="fr-FR" sz="1400" b="1" dirty="0" err="1">
                <a:solidFill>
                  <a:schemeClr val="bg1">
                    <a:lumMod val="10000"/>
                  </a:schemeClr>
                </a:solidFill>
              </a:rPr>
              <a:t>regenera</a:t>
            </a:r>
            <a:r>
              <a:rPr lang="fr-FR" sz="14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bg1">
                    <a:lumMod val="10000"/>
                  </a:schemeClr>
                </a:solidFill>
              </a:rPr>
              <a:t>completamente</a:t>
            </a:r>
            <a:endParaRPr lang="es-ES" sz="1400" b="1" dirty="0">
              <a:solidFill>
                <a:schemeClr val="bg1">
                  <a:lumMod val="10000"/>
                </a:schemeClr>
              </a:solidFill>
            </a:endParaRPr>
          </a:p>
          <a:p>
            <a:endParaRPr lang="es-ES" sz="1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s-ES" sz="1400" i="1" dirty="0">
                <a:solidFill>
                  <a:schemeClr val="bg2">
                    <a:lumMod val="10000"/>
                  </a:schemeClr>
                </a:solidFill>
              </a:rPr>
              <a:t>		</a:t>
            </a:r>
            <a:endParaRPr lang="es-ES" sz="1400" dirty="0"/>
          </a:p>
          <a:p>
            <a:pPr lvl="3"/>
            <a:r>
              <a:rPr lang="es-ES" sz="1600" b="1" dirty="0">
                <a:solidFill>
                  <a:schemeClr val="accent5"/>
                </a:solidFill>
              </a:rPr>
              <a:t>Equilibrio entre diversidad y presión selectiva : posibilidad de reproducirse para individuos nuevos </a:t>
            </a:r>
          </a:p>
          <a:p>
            <a:pPr marL="285750" indent="-285750">
              <a:buFontTx/>
              <a:buChar char="-"/>
            </a:pPr>
            <a:endParaRPr lang="es-ES" sz="1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A165CF5-7EBA-99EF-6395-EC34D0AB1D0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51603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fr-FR" sz="1400" b="0" dirty="0" err="1"/>
              <a:t>Selección</a:t>
            </a:r>
            <a:r>
              <a:rPr lang="fr-FR" sz="1400" b="0" dirty="0"/>
              <a:t>, </a:t>
            </a:r>
            <a:r>
              <a:rPr lang="fr-FR" sz="1400" b="0" dirty="0" err="1"/>
              <a:t>recombinación</a:t>
            </a:r>
            <a:r>
              <a:rPr lang="fr-FR" sz="1400" b="0" dirty="0"/>
              <a:t> y </a:t>
            </a:r>
            <a:r>
              <a:rPr lang="fr-FR" sz="1400" b="0" dirty="0" err="1"/>
              <a:t>reproducción</a:t>
            </a:r>
            <a:endParaRPr lang="fr-FR" sz="1400" dirty="0"/>
          </a:p>
          <a:p>
            <a:pPr algn="just"/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5319397-F3C9-BF33-AAE1-1950DA73019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20DEC360-1795-13BB-9403-1B097CD6A563}"/>
              </a:ext>
            </a:extLst>
          </p:cNvPr>
          <p:cNvSpPr/>
          <p:nvPr/>
        </p:nvSpPr>
        <p:spPr>
          <a:xfrm>
            <a:off x="367891" y="4654947"/>
            <a:ext cx="1258010" cy="3350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396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8C34-6F14-E800-25A9-0332BE59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68B263-44D7-51AF-DABC-2D9B32D3ED5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8315" y="1698886"/>
            <a:ext cx="8127369" cy="2597634"/>
          </a:xfrm>
        </p:spPr>
        <p:txBody>
          <a:bodyPr/>
          <a:lstStyle/>
          <a:p>
            <a:pPr algn="just"/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REPRODUCCI</a:t>
            </a:r>
            <a:r>
              <a:rPr lang="fr-FR" dirty="0">
                <a:solidFill>
                  <a:schemeClr val="bg1">
                    <a:lumMod val="10000"/>
                  </a:schemeClr>
                </a:solidFill>
              </a:rPr>
              <a:t>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Cruce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1">
                    <a:lumMod val="10000"/>
                  </a:schemeClr>
                </a:solidFill>
              </a:rPr>
              <a:t>semi-uniforme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intercambio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de k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genes aleatorios siguiendo el orden topológico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La k </a:t>
            </a:r>
            <a:r>
              <a:rPr lang="fr-FR" sz="1400" b="1" dirty="0" err="1">
                <a:solidFill>
                  <a:schemeClr val="bg1">
                    <a:lumMod val="10000"/>
                  </a:schemeClr>
                </a:solidFill>
              </a:rPr>
              <a:t>incrementa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en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cada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fase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prolongada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de </a:t>
            </a:r>
            <a:r>
              <a:rPr lang="fr-FR" sz="1400" b="1" dirty="0" err="1">
                <a:solidFill>
                  <a:schemeClr val="bg1">
                    <a:lumMod val="10000"/>
                  </a:schemeClr>
                </a:solidFill>
              </a:rPr>
              <a:t>estancamiento</a:t>
            </a:r>
            <a:endParaRPr lang="fr-FR" sz="1400" b="1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4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hijos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para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cada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cruce</a:t>
            </a:r>
            <a:r>
              <a:rPr lang="fr-FR" sz="1400" dirty="0">
                <a:solidFill>
                  <a:schemeClr val="bg1">
                    <a:lumMod val="10000"/>
                  </a:schemeClr>
                </a:solidFill>
              </a:rPr>
              <a:t> :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más vale </a:t>
            </a:r>
            <a:r>
              <a:rPr lang="es-ES" sz="1400" b="1" dirty="0">
                <a:solidFill>
                  <a:schemeClr val="bg1">
                    <a:lumMod val="10000"/>
                  </a:schemeClr>
                </a:solidFill>
              </a:rPr>
              <a:t>variedad dentro de la descendencia </a:t>
            </a:r>
            <a:r>
              <a:rPr lang="es-ES" sz="1400" dirty="0">
                <a:solidFill>
                  <a:schemeClr val="bg1">
                    <a:lumMod val="10000"/>
                  </a:schemeClr>
                </a:solidFill>
              </a:rPr>
              <a:t>que dentro de los individuos que se </a:t>
            </a:r>
            <a:r>
              <a:rPr lang="fr-FR" sz="1400" dirty="0" err="1">
                <a:solidFill>
                  <a:schemeClr val="bg1">
                    <a:lumMod val="10000"/>
                  </a:schemeClr>
                </a:solidFill>
              </a:rPr>
              <a:t>reproducen</a:t>
            </a:r>
            <a:endParaRPr lang="fr-FR" sz="14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>
                  <a:lumMod val="10000"/>
                </a:schemeClr>
              </a:solidFill>
            </a:endParaRPr>
          </a:p>
          <a:p>
            <a:endParaRPr lang="es-ES" sz="1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9398718-DCCF-EEAD-40A4-3F4392D8813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327" y="845101"/>
            <a:ext cx="5561510" cy="516039"/>
          </a:xfrm>
        </p:spPr>
        <p:txBody>
          <a:bodyPr/>
          <a:lstStyle/>
          <a:p>
            <a:pPr algn="just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fr-FR" sz="1400" b="0" dirty="0" err="1"/>
              <a:t>Selección</a:t>
            </a:r>
            <a:r>
              <a:rPr lang="fr-FR" sz="1400" b="0" dirty="0"/>
              <a:t>, </a:t>
            </a:r>
            <a:r>
              <a:rPr lang="fr-FR" sz="1400" b="0" dirty="0" err="1"/>
              <a:t>recombinación</a:t>
            </a:r>
            <a:r>
              <a:rPr lang="fr-FR" sz="1400" b="0" dirty="0"/>
              <a:t> y </a:t>
            </a:r>
            <a:r>
              <a:rPr lang="fr-FR" sz="1400" b="0" dirty="0" err="1"/>
              <a:t>reproducción</a:t>
            </a:r>
            <a:endParaRPr lang="fr-FR" sz="1400" dirty="0"/>
          </a:p>
          <a:p>
            <a:pPr algn="just"/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0D4F1A8-84F8-3203-013C-7839F72A20D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just"/>
            <a:r>
              <a:rPr lang="es-ES" dirty="0"/>
              <a:t>Título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175754465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M_31_8_23" id="{39EFC1F3-460A-DF43-9286-1926147697AE}" vid="{5F620C54-2DDA-9641-AE08-D474BDFB1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2228</TotalTime>
  <Words>603</Words>
  <Application>Microsoft Office PowerPoint</Application>
  <PresentationFormat>Affichage à l'écran (4:3)</PresentationFormat>
  <Paragraphs>100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Wingdings</vt:lpstr>
      <vt:lpstr>Montserrat light</vt:lpstr>
      <vt:lpstr>MingLiU</vt:lpstr>
      <vt:lpstr>MingLiU_HKSCS</vt:lpstr>
      <vt:lpstr>Arial</vt:lpstr>
      <vt:lpstr>Montserrat Medium</vt:lpstr>
      <vt:lpstr>Montserrat light</vt:lpstr>
      <vt:lpstr>Montserrat</vt:lpstr>
      <vt:lpstr>Montserrat SemiBold</vt:lpstr>
      <vt:lpstr>UPM_1_9_23 plantilla</vt:lpstr>
      <vt:lpstr>Programación evolutiva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MARTA DE LA CALLE GAYO</dc:creator>
  <cp:keywords/>
  <dc:description/>
  <cp:lastModifiedBy>Paul Rohel</cp:lastModifiedBy>
  <cp:revision>133</cp:revision>
  <dcterms:created xsi:type="dcterms:W3CDTF">2023-08-31T06:50:41Z</dcterms:created>
  <dcterms:modified xsi:type="dcterms:W3CDTF">2025-06-04T15:24:11Z</dcterms:modified>
  <cp:category/>
</cp:coreProperties>
</file>